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350" r:id="rId3"/>
    <p:sldId id="351" r:id="rId4"/>
    <p:sldId id="352" r:id="rId5"/>
    <p:sldId id="353" r:id="rId6"/>
    <p:sldId id="298" r:id="rId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1984CC"/>
    <a:srgbClr val="03136A"/>
    <a:srgbClr val="35759D"/>
    <a:srgbClr val="35B19D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596" autoAdjust="0"/>
  </p:normalViewPr>
  <p:slideViewPr>
    <p:cSldViewPr>
      <p:cViewPr varScale="1">
        <p:scale>
          <a:sx n="81" d="100"/>
          <a:sy n="81" d="100"/>
        </p:scale>
        <p:origin x="152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3F76B988-C79D-4034-A7B8-036DBD72125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tr-TR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540B8EF4-5CFA-4433-AA39-B836B093074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tr-TR"/>
          </a:p>
        </p:txBody>
      </p:sp>
      <p:sp>
        <p:nvSpPr>
          <p:cNvPr id="81924" name="Rectangle 4">
            <a:extLst>
              <a:ext uri="{FF2B5EF4-FFF2-40B4-BE49-F238E27FC236}">
                <a16:creationId xmlns:a16="http://schemas.microsoft.com/office/drawing/2014/main" id="{7B5162A5-3E9F-41DE-A186-FC63425063F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BDD509E5-B834-47E0-BDFC-0749BC810B5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81926" name="Rectangle 6">
            <a:extLst>
              <a:ext uri="{FF2B5EF4-FFF2-40B4-BE49-F238E27FC236}">
                <a16:creationId xmlns:a16="http://schemas.microsoft.com/office/drawing/2014/main" id="{6F8FF1CA-5314-444F-8DC3-39D710CF268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tr-TR"/>
          </a:p>
        </p:txBody>
      </p:sp>
      <p:sp>
        <p:nvSpPr>
          <p:cNvPr id="81927" name="Rectangle 7">
            <a:extLst>
              <a:ext uri="{FF2B5EF4-FFF2-40B4-BE49-F238E27FC236}">
                <a16:creationId xmlns:a16="http://schemas.microsoft.com/office/drawing/2014/main" id="{B77B2425-7916-4DA5-80B2-F0957D82B1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1D4EE54-B25E-4C43-A94D-6D95DDCAE711}" type="slidenum">
              <a:rPr lang="en-US" altLang="tr-TR"/>
              <a:pPr/>
              <a:t>‹#›</a:t>
            </a:fld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8AD212-E5DE-47A0-AD32-B31D890722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A40053-8E9D-409F-87D3-46CD07F34DD0}" type="slidenum">
              <a:rPr lang="en-US" altLang="tr-TR"/>
              <a:pPr/>
              <a:t>1</a:t>
            </a:fld>
            <a:endParaRPr lang="en-US" altLang="tr-TR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A86D0528-B36D-4A34-BD3A-188E498468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BE6334E6-A20B-4A0F-8932-E8134AE318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2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483754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3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483754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4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4213901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5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958843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2821112-E953-4344-A706-88BE8D765C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F400E4-F00E-48D5-8DC4-2910DA3CFA8D}" type="slidenum">
              <a:rPr lang="en-US" altLang="tr-TR"/>
              <a:pPr/>
              <a:t>6</a:t>
            </a:fld>
            <a:endParaRPr lang="en-US" altLang="tr-TR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0D70266C-966E-40D1-AB42-437A8FA533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7E5DB2F9-EFF6-4D2B-8388-6AE5A51EF9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1461343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B28F50B-434F-4459-A698-86F5D9F84D2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90600" y="9906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tr-TR" altLang="tr-TR" noProof="0"/>
              <a:t>Asıl başlık stilini düzenlemek için tıklayın</a:t>
            </a:r>
            <a:endParaRPr lang="en-US" altLang="tr-TR" noProof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C191E9F-C498-4E1F-8018-EC8B3158F35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90600" y="1676400"/>
            <a:ext cx="7772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tr-TR" altLang="tr-TR" noProof="0"/>
              <a:t>Asıl alt başlık stilini düzenlemek için tıklayın</a:t>
            </a:r>
            <a:endParaRPr lang="en-US" altLang="tr-TR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1CF2EC-7524-4373-B066-3361DC2FA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FAB8FA0-3678-42E7-8C7C-1E6526BCD3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704139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7AA5400D-469A-4F30-9B5E-AB45159171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77000" y="1752600"/>
            <a:ext cx="1828800" cy="472440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627B3B9-E784-4F45-A460-C6A44ADF41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90600" y="1752600"/>
            <a:ext cx="5334000" cy="47244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777125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0253C01-E750-4584-A138-99CF5A95C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6F0E750-E5F5-4DD4-A2DF-2A2900259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2813805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C990AC1-6FE6-42C6-A24D-CBB729A1A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74B841E-8837-427B-A068-EF5723165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166235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5DE2249-E8B7-45D4-970C-DBB567B3B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D1392D5-61BB-4C69-A520-A018D22A84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0600" y="2606675"/>
            <a:ext cx="3581400" cy="387032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1B0A13B-610D-4869-906B-EAD5A9CF2F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4400" y="2606675"/>
            <a:ext cx="3581400" cy="387032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953143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6946536-77CF-459F-95EC-D19915D67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DE20552-0095-432F-A454-C15DD75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D08B924-DAEB-4748-8E7D-A6B82F42F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E66AB97-A1B3-4D3A-9AB0-6D340D26A4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14C1940-68E3-4863-9AEE-DB67E19B36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40065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3480AC6-32C7-45C9-B61E-F57EB9040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4065279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5954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575686-626F-4032-9AD9-E3E027484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F88F084-45F7-447A-9262-B373762C4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C120AD5-D045-480A-97EB-3BBD46881C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1695689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E4E87A-9C16-4142-92A2-F16DEF768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7E56E42-F7E7-4AFD-87B6-8066E76286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2938E6F-83F1-4B64-9F46-220E7DB29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1558379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EB88AF6-19F9-4670-9246-7B74AC6798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752600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stilini düzenlemek için tıklayın</a:t>
            </a:r>
            <a:endParaRPr lang="en-US" altLang="tr-TR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98D3471-DA83-4A7C-8A9A-B96FA7D7D4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606675"/>
            <a:ext cx="7315200" cy="387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tıklayın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4CC26A26-8700-4AA9-B4AC-DB454A76647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6453336"/>
            <a:ext cx="7772400" cy="685800"/>
          </a:xfrm>
        </p:spPr>
        <p:txBody>
          <a:bodyPr/>
          <a:lstStyle/>
          <a:p>
            <a:r>
              <a:rPr lang="tr-TR" altLang="tr-TR" sz="2000" dirty="0"/>
              <a:t>Makine ve Tasarım Teknolojisi Alanı</a:t>
            </a:r>
            <a:endParaRPr lang="en-US" altLang="tr-TR" sz="2000" dirty="0"/>
          </a:p>
          <a:p>
            <a:endParaRPr lang="en-US" altLang="tr-TR" dirty="0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9E533F7C-A1DB-43BB-901C-BD0BB280325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14028" y="2171149"/>
            <a:ext cx="8748464" cy="171084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3.2.3. Enable Contact Set (Temas Seti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Oluşturmak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3.2.4. Motion Study (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Hareket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Etüdü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tr-TR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6D6C2F-E1CF-C5B6-498F-2186C8BFC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336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tr-TR" sz="2000"/>
              <a:t>Makine ve Tasarım Teknolojisi Alanı</a:t>
            </a:r>
            <a:endParaRPr lang="en-US" altLang="tr-TR" sz="2000"/>
          </a:p>
          <a:p>
            <a:endParaRPr lang="en-US" altLang="tr-T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D10EB5-EFB0-05A4-1094-92D77A13D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574355"/>
            <a:ext cx="8153400" cy="651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altLang="tr-TR" dirty="0">
                <a:solidFill>
                  <a:srgbClr val="FF00FF"/>
                </a:solidFill>
              </a:rPr>
              <a:t>KATILARIN MONTAJI</a:t>
            </a:r>
            <a:endParaRPr lang="en-US" alt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4AE166F7-E84F-E45A-1756-60ECA6484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00" y="4810273"/>
            <a:ext cx="1787637" cy="1889616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F7F7703E-13F1-08D6-9CED-244DB7E7AF46}"/>
              </a:ext>
            </a:extLst>
          </p:cNvPr>
          <p:cNvSpPr txBox="1"/>
          <p:nvPr/>
        </p:nvSpPr>
        <p:spPr>
          <a:xfrm>
            <a:off x="-306310" y="4509120"/>
            <a:ext cx="4604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8.Hafta</a:t>
            </a:r>
            <a:endParaRPr lang="tr-TR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1B35B0C4-4BC7-3047-8937-FABE36920F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15334"/>
            <a:ext cx="1572432" cy="15134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B8BFF91-2E09-E448-7779-06CFAF979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00AACAB-C916-42F9-9F73-B062A8343E36}"/>
              </a:ext>
            </a:extLst>
          </p:cNvPr>
          <p:cNvSpPr txBox="1"/>
          <p:nvPr/>
        </p:nvSpPr>
        <p:spPr>
          <a:xfrm>
            <a:off x="373534" y="1551563"/>
            <a:ext cx="8658708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indent="-273050" algn="l"/>
            <a:r>
              <a:rPr lang="en-US" sz="1800" b="1" u="sng" dirty="0"/>
              <a:t>3.2.3. Enable Contact Set (Temas Seti </a:t>
            </a:r>
            <a:r>
              <a:rPr lang="en-US" sz="1800" b="1" u="sng" dirty="0" err="1"/>
              <a:t>Oluşturmak</a:t>
            </a:r>
            <a:r>
              <a:rPr lang="en-US" sz="1800" b="1" u="sng" dirty="0"/>
              <a:t>)</a:t>
            </a:r>
          </a:p>
          <a:p>
            <a:pPr marL="273050" indent="-273050" algn="l"/>
            <a:r>
              <a:rPr lang="tr-TR" sz="1400" dirty="0"/>
              <a:t>	</a:t>
            </a:r>
          </a:p>
          <a:p>
            <a:pPr algn="l"/>
            <a:r>
              <a:rPr lang="tr-TR" sz="1400" b="1" dirty="0"/>
              <a:t>Simgesi	:</a:t>
            </a:r>
          </a:p>
          <a:p>
            <a:pPr algn="l"/>
            <a:r>
              <a:rPr lang="tr-TR" sz="1400" b="1" dirty="0"/>
              <a:t>Konumu	: </a:t>
            </a:r>
            <a:r>
              <a:rPr lang="en-US" sz="1400" dirty="0"/>
              <a:t>DESING&gt;ASSAMBLE&gt;Enable Contact Set</a:t>
            </a:r>
            <a:endParaRPr lang="tr-TR" sz="1400" dirty="0"/>
          </a:p>
          <a:p>
            <a:pPr algn="l"/>
            <a:r>
              <a:rPr lang="tr-TR" sz="1400" b="1" dirty="0"/>
              <a:t>Klavye Kısa yolu:</a:t>
            </a:r>
            <a:endParaRPr lang="tr-TR" sz="1400" dirty="0"/>
          </a:p>
          <a:p>
            <a:pPr algn="l"/>
            <a:r>
              <a:rPr lang="tr-TR" sz="1400" dirty="0"/>
              <a:t>	</a:t>
            </a:r>
          </a:p>
          <a:p>
            <a:pPr algn="l"/>
            <a:r>
              <a:rPr lang="tr-TR" sz="1400" dirty="0"/>
              <a:t>	Seçilecek objeler arasında temas oluşturur. Çarpışma teoremi olarak da adlandırılan bu komut sayesinde seçilen objeler arasında gerçek hayattaki fiziksel temaslar oluşur. </a:t>
            </a:r>
          </a:p>
          <a:p>
            <a:pPr algn="l"/>
            <a:r>
              <a:rPr lang="tr-TR" sz="1400" dirty="0"/>
              <a:t>	Temas setleri oluşturmak hesaplama açısından çok yoğundur. Programda performansı ciddi derecede düşürür. </a:t>
            </a:r>
          </a:p>
          <a:p>
            <a:pPr algn="l"/>
            <a:r>
              <a:rPr lang="tr-TR" sz="1400" dirty="0"/>
              <a:t>	Bu komutun altında bulunan </a:t>
            </a:r>
            <a:r>
              <a:rPr lang="tr-TR" sz="1400" b="1" dirty="0" err="1"/>
              <a:t>Enable</a:t>
            </a:r>
            <a:r>
              <a:rPr lang="tr-TR" sz="1400" b="1" dirty="0"/>
              <a:t> </a:t>
            </a:r>
            <a:r>
              <a:rPr lang="tr-TR" sz="1400" b="1" dirty="0" err="1"/>
              <a:t>All</a:t>
            </a:r>
            <a:r>
              <a:rPr lang="tr-TR" sz="1400" b="1" dirty="0"/>
              <a:t> </a:t>
            </a:r>
            <a:r>
              <a:rPr lang="tr-TR" sz="1400" b="1" dirty="0" err="1"/>
              <a:t>Contact</a:t>
            </a:r>
            <a:r>
              <a:rPr lang="tr-TR" sz="1400" b="1" dirty="0"/>
              <a:t> </a:t>
            </a:r>
            <a:r>
              <a:rPr lang="tr-TR" sz="1400" dirty="0"/>
              <a:t>komutu ise çizim ekranında bulunan bütün objelerin temaslı olmasını sağlar. Temas gerektiren durumlarda bütün objelerin temaslı hâle getirilmesinden </a:t>
            </a:r>
          </a:p>
          <a:p>
            <a:pPr algn="l"/>
            <a:r>
              <a:rPr lang="tr-TR" sz="1400" dirty="0"/>
              <a:t>ziyade set oluşturmak performansın düşmemesi açısından faydalı olacaktır. 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3FE6F30-5994-1D99-2F0D-D9F494693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788" y="332655"/>
            <a:ext cx="6934200" cy="715963"/>
          </a:xfrm>
        </p:spPr>
        <p:txBody>
          <a:bodyPr/>
          <a:lstStyle/>
          <a:p>
            <a:r>
              <a:rPr lang="tr-TR" altLang="tr-TR" sz="2800" dirty="0">
                <a:solidFill>
                  <a:schemeClr val="tx1">
                    <a:lumMod val="50000"/>
                  </a:schemeClr>
                </a:solidFill>
              </a:rPr>
              <a:t>Katıların Montajı</a:t>
            </a:r>
            <a:endParaRPr lang="en-US" altLang="tr-TR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4425CD9-A08D-3B78-596E-2FAC683E46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626" t="49684" r="44716" b="43916"/>
          <a:stretch/>
        </p:blipFill>
        <p:spPr>
          <a:xfrm>
            <a:off x="1547664" y="1916832"/>
            <a:ext cx="365838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184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B8BFF91-2E09-E448-7779-06CFAF979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00AACAB-C916-42F9-9F73-B062A8343E36}"/>
              </a:ext>
            </a:extLst>
          </p:cNvPr>
          <p:cNvSpPr txBox="1"/>
          <p:nvPr/>
        </p:nvSpPr>
        <p:spPr>
          <a:xfrm>
            <a:off x="373534" y="1988840"/>
            <a:ext cx="865870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sz="1400" dirty="0"/>
              <a:t>	</a:t>
            </a:r>
          </a:p>
          <a:p>
            <a:pPr algn="l"/>
            <a:r>
              <a:rPr lang="tr-TR" sz="1400" dirty="0"/>
              <a:t>	</a:t>
            </a:r>
            <a:r>
              <a:rPr lang="tr-TR" sz="1400" dirty="0" err="1"/>
              <a:t>Görsel’de</a:t>
            </a:r>
            <a:r>
              <a:rPr lang="tr-TR" sz="1400" dirty="0"/>
              <a:t> görülen çizimde, kızak ve gövde objeleri arasında </a:t>
            </a:r>
            <a:r>
              <a:rPr lang="tr-TR" sz="1400" dirty="0" err="1"/>
              <a:t>Slider</a:t>
            </a:r>
            <a:r>
              <a:rPr lang="tr-TR" sz="1400" dirty="0"/>
              <a:t> (Doğrusal) montaj ilişkisi </a:t>
            </a:r>
          </a:p>
          <a:p>
            <a:pPr algn="l"/>
            <a:r>
              <a:rPr lang="tr-TR" sz="1400" dirty="0"/>
              <a:t>oluşturulmuştur. </a:t>
            </a:r>
            <a:r>
              <a:rPr lang="tr-TR" sz="1400" dirty="0" err="1"/>
              <a:t>Enable</a:t>
            </a:r>
            <a:r>
              <a:rPr lang="tr-TR" sz="1400" dirty="0"/>
              <a:t> </a:t>
            </a:r>
            <a:r>
              <a:rPr lang="tr-TR" sz="1400" dirty="0" err="1"/>
              <a:t>Contact</a:t>
            </a:r>
            <a:r>
              <a:rPr lang="tr-TR" sz="1400" dirty="0"/>
              <a:t> Set (Temas Seti Oluşturma) komutuna girilip bu iki obje seçilecek olursa </a:t>
            </a:r>
          </a:p>
          <a:p>
            <a:pPr algn="l"/>
            <a:r>
              <a:rPr lang="tr-TR" sz="1400" dirty="0"/>
              <a:t>aralarında bir temas seti oluşacaktır. Çarpışma teoreminden dolayı kızak A ve B noktalarının dışına </a:t>
            </a:r>
            <a:r>
              <a:rPr lang="tr-TR" sz="1400" dirty="0" err="1"/>
              <a:t>çıkamayacakt</a:t>
            </a:r>
            <a:endParaRPr lang="tr-TR" sz="1400" dirty="0"/>
          </a:p>
          <a:p>
            <a:pPr algn="l"/>
            <a:endParaRPr lang="tr-TR" sz="1400" b="1" u="sng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3FE6F30-5994-1D99-2F0D-D9F494693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788" y="332655"/>
            <a:ext cx="6934200" cy="715963"/>
          </a:xfrm>
        </p:spPr>
        <p:txBody>
          <a:bodyPr/>
          <a:lstStyle/>
          <a:p>
            <a:r>
              <a:rPr lang="tr-TR" altLang="tr-TR" sz="2800" dirty="0">
                <a:solidFill>
                  <a:schemeClr val="tx1">
                    <a:lumMod val="50000"/>
                  </a:schemeClr>
                </a:solidFill>
              </a:rPr>
              <a:t>Katıların Montajı</a:t>
            </a:r>
            <a:endParaRPr lang="en-US" altLang="tr-TR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5BA485E-5DBD-F1B1-7B6C-DA4B6D8B16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606" t="46632" r="14268" b="26200"/>
          <a:stretch/>
        </p:blipFill>
        <p:spPr>
          <a:xfrm>
            <a:off x="971600" y="3484166"/>
            <a:ext cx="7704856" cy="260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98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B8BFF91-2E09-E448-7779-06CFAF979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00AACAB-C916-42F9-9F73-B062A8343E36}"/>
              </a:ext>
            </a:extLst>
          </p:cNvPr>
          <p:cNvSpPr txBox="1"/>
          <p:nvPr/>
        </p:nvSpPr>
        <p:spPr>
          <a:xfrm>
            <a:off x="373534" y="1551563"/>
            <a:ext cx="8658708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indent="-273050" algn="l"/>
            <a:r>
              <a:rPr lang="en-US" sz="1800" b="1" u="sng" dirty="0"/>
              <a:t>3.2.4. Motion Study (</a:t>
            </a:r>
            <a:r>
              <a:rPr lang="en-US" sz="1800" b="1" u="sng" dirty="0" err="1"/>
              <a:t>Hareket</a:t>
            </a:r>
            <a:r>
              <a:rPr lang="en-US" sz="1800" b="1" u="sng" dirty="0"/>
              <a:t> </a:t>
            </a:r>
            <a:r>
              <a:rPr lang="en-US" sz="1800" b="1" u="sng" dirty="0" err="1"/>
              <a:t>Etüdü</a:t>
            </a:r>
            <a:r>
              <a:rPr lang="en-US" sz="1800" b="1" u="sng" dirty="0"/>
              <a:t>)</a:t>
            </a:r>
          </a:p>
          <a:p>
            <a:pPr marL="273050" indent="-273050" algn="l"/>
            <a:r>
              <a:rPr lang="tr-TR" sz="1400" dirty="0"/>
              <a:t>	</a:t>
            </a:r>
          </a:p>
          <a:p>
            <a:pPr algn="l"/>
            <a:r>
              <a:rPr lang="tr-TR" sz="1400" b="1" dirty="0"/>
              <a:t>Simgesi	:</a:t>
            </a:r>
          </a:p>
          <a:p>
            <a:pPr algn="l"/>
            <a:r>
              <a:rPr lang="tr-TR" sz="1400" b="1" dirty="0"/>
              <a:t>Konumu	: </a:t>
            </a:r>
            <a:r>
              <a:rPr lang="en-US" sz="1400" dirty="0"/>
              <a:t>DESING&gt;ASSAMBLE&gt;Motion Study</a:t>
            </a:r>
            <a:endParaRPr lang="tr-TR" sz="1400" dirty="0"/>
          </a:p>
          <a:p>
            <a:pPr algn="l"/>
            <a:r>
              <a:rPr lang="tr-TR" sz="1400" b="1" dirty="0"/>
              <a:t>Klavye Kısa yolu:</a:t>
            </a:r>
            <a:endParaRPr lang="tr-TR" sz="1400" dirty="0"/>
          </a:p>
          <a:p>
            <a:pPr algn="l"/>
            <a:r>
              <a:rPr lang="tr-TR" sz="1400" dirty="0"/>
              <a:t>	</a:t>
            </a:r>
          </a:p>
          <a:p>
            <a:pPr algn="l"/>
            <a:r>
              <a:rPr lang="tr-TR" sz="1400" dirty="0"/>
              <a:t>	Program bünyesinde oluşturulan montaj ilişkilerine Motion </a:t>
            </a:r>
            <a:r>
              <a:rPr lang="tr-TR" sz="1400" dirty="0" err="1"/>
              <a:t>Study</a:t>
            </a:r>
            <a:r>
              <a:rPr lang="tr-TR" sz="1400" dirty="0"/>
              <a:t> (Hareket Etüdü) komutu yardımı ile zaman değer parametreleri yardımı ile istenen hareketler kazandırılabilir. </a:t>
            </a:r>
          </a:p>
          <a:p>
            <a:pPr algn="l"/>
            <a:r>
              <a:rPr lang="tr-TR" sz="1400" dirty="0"/>
              <a:t>Konu bir uygulama üzerinde açıklamak uygun olacaktır.</a:t>
            </a:r>
          </a:p>
          <a:p>
            <a:pPr algn="l"/>
            <a:r>
              <a:rPr lang="tr-TR" sz="1400" dirty="0" err="1"/>
              <a:t>Görsel’de</a:t>
            </a:r>
            <a:r>
              <a:rPr lang="tr-TR" sz="1400" dirty="0"/>
              <a:t> zemin, zemine pim ile bağlı dönme hareketi yapan çevirme kolu ve zemin üzerinde kayma hareketi yapan bir dikdörtgenler prizması oluşturulmuştur. Zemin ile pim Rijit komutu ile sabitlenmiş. Çevirme kolu ile pime </a:t>
            </a:r>
            <a:r>
              <a:rPr lang="tr-TR" sz="1400" dirty="0" err="1"/>
              <a:t>Revolve</a:t>
            </a:r>
            <a:r>
              <a:rPr lang="tr-TR" sz="1400" dirty="0"/>
              <a:t> (Dönme) montaj ilişkisi eklenmiştir. Son olarak zemin ile dikdörtgenler </a:t>
            </a:r>
          </a:p>
          <a:p>
            <a:pPr algn="l"/>
            <a:r>
              <a:rPr lang="tr-TR" sz="1400" dirty="0"/>
              <a:t>prizmasına </a:t>
            </a:r>
            <a:r>
              <a:rPr lang="tr-TR" sz="1400" dirty="0" err="1"/>
              <a:t>Slider</a:t>
            </a:r>
            <a:r>
              <a:rPr lang="tr-TR" sz="1400" dirty="0"/>
              <a:t> (Kayma) montaj ilişkisi atanmıştır. </a:t>
            </a:r>
          </a:p>
          <a:p>
            <a:pPr algn="l"/>
            <a:r>
              <a:rPr lang="tr-TR" sz="1400" dirty="0"/>
              <a:t>	Motion Link komutu kullanılarak </a:t>
            </a:r>
            <a:r>
              <a:rPr lang="tr-TR" sz="1400" dirty="0" err="1"/>
              <a:t>Revolve</a:t>
            </a:r>
            <a:r>
              <a:rPr lang="tr-TR" sz="1400" dirty="0"/>
              <a:t> ve </a:t>
            </a:r>
            <a:r>
              <a:rPr lang="tr-TR" sz="1400" dirty="0" err="1"/>
              <a:t>Slider</a:t>
            </a:r>
            <a:r>
              <a:rPr lang="tr-TR" sz="1400" dirty="0"/>
              <a:t> montaj ilişkileri tekerlek 360 derece döndüğünde dikdörtgenler prizması zeminin sonuna kadar hareket edecek şekilde ilişkilendirilir. Yani çevirme kolu tam bir tur döndürüldüğünde dikdörtgenler prizması boydan boya hareket edecektir. </a:t>
            </a:r>
          </a:p>
          <a:p>
            <a:pPr algn="l"/>
            <a:r>
              <a:rPr lang="tr-TR" sz="1400" dirty="0"/>
              <a:t>Motion </a:t>
            </a:r>
            <a:r>
              <a:rPr lang="tr-TR" sz="1400" dirty="0" err="1"/>
              <a:t>Study</a:t>
            </a:r>
            <a:r>
              <a:rPr lang="tr-TR" sz="1400" dirty="0"/>
              <a:t> komutu seçildiğinde bir diyalog kutusu gelecektir. Soy ağacında bulunan montaj </a:t>
            </a:r>
          </a:p>
          <a:p>
            <a:pPr algn="l"/>
            <a:r>
              <a:rPr lang="tr-TR" sz="1400" dirty="0"/>
              <a:t>ilişkilerinden </a:t>
            </a:r>
            <a:r>
              <a:rPr lang="tr-TR" sz="1400" dirty="0" err="1"/>
              <a:t>Revolve</a:t>
            </a:r>
            <a:r>
              <a:rPr lang="tr-TR" sz="1400" dirty="0"/>
              <a:t> (Dönme) seçilir. Zaman skalasından 50. kareye gelinir ve değer olarak 360 derece </a:t>
            </a:r>
          </a:p>
          <a:p>
            <a:pPr algn="l"/>
            <a:r>
              <a:rPr lang="tr-TR" sz="1400" dirty="0"/>
              <a:t>yazılır. Otomatik olarak bundan sonraki kareler 360 derece olarak ayarlanır. 100. kareye gelinir ve açısal </a:t>
            </a:r>
          </a:p>
          <a:p>
            <a:pPr algn="l"/>
            <a:r>
              <a:rPr lang="tr-TR" sz="1400" dirty="0"/>
              <a:t>değer tekrar 0 dereceye düşürülür. Hareket alt kısımdaki Play düğmesi ile kontrol edilir ve OK düğmesine </a:t>
            </a:r>
          </a:p>
          <a:p>
            <a:pPr algn="l"/>
            <a:r>
              <a:rPr lang="tr-TR" sz="1400" dirty="0"/>
              <a:t>basılıp hareket etüdü sonlandırılır.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3FE6F30-5994-1D99-2F0D-D9F494693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788" y="332655"/>
            <a:ext cx="6934200" cy="715963"/>
          </a:xfrm>
        </p:spPr>
        <p:txBody>
          <a:bodyPr/>
          <a:lstStyle/>
          <a:p>
            <a:r>
              <a:rPr lang="tr-TR" altLang="tr-TR" sz="2800" dirty="0">
                <a:solidFill>
                  <a:schemeClr val="tx1">
                    <a:lumMod val="50000"/>
                  </a:schemeClr>
                </a:solidFill>
              </a:rPr>
              <a:t>Katıların Montajı</a:t>
            </a:r>
            <a:endParaRPr lang="en-US" altLang="tr-TR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C2A2E81-3C37-F096-8092-9BC66E858F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t="50000" r="46134" b="43509"/>
          <a:stretch/>
        </p:blipFill>
        <p:spPr>
          <a:xfrm>
            <a:off x="1475656" y="1916832"/>
            <a:ext cx="381219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771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B8BFF91-2E09-E448-7779-06CFAF979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53FE6F30-5994-1D99-2F0D-D9F494693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788" y="332655"/>
            <a:ext cx="6934200" cy="715963"/>
          </a:xfrm>
        </p:spPr>
        <p:txBody>
          <a:bodyPr/>
          <a:lstStyle/>
          <a:p>
            <a:r>
              <a:rPr lang="tr-TR" altLang="tr-TR" sz="2800" dirty="0">
                <a:solidFill>
                  <a:schemeClr val="tx1">
                    <a:lumMod val="50000"/>
                  </a:schemeClr>
                </a:solidFill>
              </a:rPr>
              <a:t>Katıların Montajı</a:t>
            </a:r>
            <a:endParaRPr lang="en-US" altLang="tr-TR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8805AD4-EB49-6759-8F9A-432334F555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763" t="34273" r="16138" b="11128"/>
          <a:stretch/>
        </p:blipFill>
        <p:spPr>
          <a:xfrm>
            <a:off x="1167337" y="1844824"/>
            <a:ext cx="6555140" cy="456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07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F5138F6-1E97-4DDC-BDE6-1030E3A17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139129"/>
            <a:ext cx="3918215" cy="4141738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BE621A6E-DA5F-54A7-610F-F11E162E61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3B58CC6-DE36-EB29-501E-F05BBC8724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788" y="332655"/>
            <a:ext cx="6934200" cy="715963"/>
          </a:xfrm>
        </p:spPr>
        <p:txBody>
          <a:bodyPr/>
          <a:lstStyle/>
          <a:p>
            <a:r>
              <a:rPr lang="tr-TR" altLang="tr-TR" sz="2800" dirty="0">
                <a:solidFill>
                  <a:schemeClr val="tx1">
                    <a:lumMod val="50000"/>
                  </a:schemeClr>
                </a:solidFill>
              </a:rPr>
              <a:t>Katıların Montajı</a:t>
            </a:r>
            <a:endParaRPr lang="en-US" altLang="tr-TR" sz="28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729270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powerpoint-template-24 10">
      <a:dk1>
        <a:srgbClr val="4D4D4D"/>
      </a:dk1>
      <a:lt1>
        <a:srgbClr val="FFFFFF"/>
      </a:lt1>
      <a:dk2>
        <a:srgbClr val="4D4D4D"/>
      </a:dk2>
      <a:lt2>
        <a:srgbClr val="4377BA"/>
      </a:lt2>
      <a:accent1>
        <a:srgbClr val="5793D1"/>
      </a:accent1>
      <a:accent2>
        <a:srgbClr val="5FA2DB"/>
      </a:accent2>
      <a:accent3>
        <a:srgbClr val="FFFFFF"/>
      </a:accent3>
      <a:accent4>
        <a:srgbClr val="404040"/>
      </a:accent4>
      <a:accent5>
        <a:srgbClr val="B4C8E5"/>
      </a:accent5>
      <a:accent6>
        <a:srgbClr val="5592C6"/>
      </a:accent6>
      <a:hlink>
        <a:srgbClr val="A29AA3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A29AA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8324</TotalTime>
  <Words>428</Words>
  <Application>Microsoft Office PowerPoint</Application>
  <PresentationFormat>Ekran Gösterisi (4:3)</PresentationFormat>
  <Paragraphs>46</Paragraphs>
  <Slides>6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0" baseType="lpstr">
      <vt:lpstr>Arial</vt:lpstr>
      <vt:lpstr>Calibri</vt:lpstr>
      <vt:lpstr>Microsoft Sans Serif</vt:lpstr>
      <vt:lpstr>powerpoint-template-24</vt:lpstr>
      <vt:lpstr>3.2.3. Enable Contact Set (Temas Seti Oluşturmak) 3.2.4. Motion Study (Hareket Etüdü)</vt:lpstr>
      <vt:lpstr>Katıların Montajı</vt:lpstr>
      <vt:lpstr>Katıların Montajı</vt:lpstr>
      <vt:lpstr>Katıların Montajı</vt:lpstr>
      <vt:lpstr>Katıların Montajı</vt:lpstr>
      <vt:lpstr>Katıların Montajı</vt:lpstr>
    </vt:vector>
  </TitlesOfParts>
  <Company>Templates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Ahmet San</dc:creator>
  <cp:lastModifiedBy>Karamursel 100.Yıl MTAL Danışman Ahmet SAN</cp:lastModifiedBy>
  <cp:revision>85</cp:revision>
  <dcterms:created xsi:type="dcterms:W3CDTF">2021-12-22T17:52:59Z</dcterms:created>
  <dcterms:modified xsi:type="dcterms:W3CDTF">2024-12-07T22:07:18Z</dcterms:modified>
</cp:coreProperties>
</file>